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492875"/>
  <p:notesSz cx="6858000" cy="9144000"/>
  <p:defaultTextStyle>
    <a:defPPr>
      <a:defRPr lang="en-US"/>
    </a:defPPr>
    <a:lvl1pPr marL="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2CD379A-D9DC-4D06-A38E-355142B42B96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1066" y="5"/>
      </p:cViewPr>
      <p:guideLst>
        <p:guide orient="horz" pos="204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492760"/>
            <a:ext cx="8686800" cy="1828800"/>
          </a:xfrm>
        </p:spPr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59485" y="2639060"/>
            <a:ext cx="7225030" cy="1209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4483735" y="391160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1290955" y="4444365"/>
            <a:ext cx="656209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5"/>
          </p:nvPr>
        </p:nvSpPr>
        <p:spPr>
          <a:xfrm>
            <a:off x="3286125" y="4918710"/>
            <a:ext cx="2571750" cy="4108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6"/>
          </p:nvPr>
        </p:nvSpPr>
        <p:spPr>
          <a:xfrm>
            <a:off x="4483735" y="5393055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6350" y="365760"/>
            <a:ext cx="4050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48485" y="365760"/>
            <a:ext cx="5446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07895" y="365760"/>
            <a:ext cx="4728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97075" y="365760"/>
            <a:ext cx="51498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3235" y="365760"/>
            <a:ext cx="5637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78685" y="365760"/>
            <a:ext cx="4786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0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3155" y="365760"/>
            <a:ext cx="43770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684145" y="365760"/>
            <a:ext cx="37757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11655" y="365760"/>
            <a:ext cx="552069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83735" y="365760"/>
            <a:ext cx="17589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85645" y="1089025"/>
            <a:ext cx="5171440" cy="604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>
          <a:xfrm>
            <a:off x="3399790" y="2011045"/>
            <a:ext cx="2343785" cy="469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4"/>
          </p:nvPr>
        </p:nvSpPr>
        <p:spPr>
          <a:xfrm>
            <a:off x="990600" y="2797810"/>
            <a:ext cx="6908165" cy="3284855"/>
          </a:xfrm>
        </p:spPr>
        <p:txBody>
          <a:bodyPr/>
          <a:lstStyle>
            <a:lvl1pPr marL="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-34290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51610" y="365760"/>
            <a:ext cx="6240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9940" y="365760"/>
            <a:ext cx="502348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31950" y="365760"/>
            <a:ext cx="588010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8975" y="365760"/>
            <a:ext cx="522541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29485" y="365760"/>
            <a:ext cx="46843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7360" y="365760"/>
            <a:ext cx="5669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9315" y="365760"/>
            <a:ext cx="486537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34235" y="365760"/>
            <a:ext cx="4874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1555" y="365760"/>
            <a:ext cx="4580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12645" y="365760"/>
            <a:ext cx="4918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24430" y="365760"/>
            <a:ext cx="429450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21815" y="365760"/>
            <a:ext cx="54997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16915" y="365760"/>
            <a:ext cx="770953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4450" y="365760"/>
            <a:ext cx="65144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16430" y="365760"/>
            <a:ext cx="531114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04795" y="365760"/>
            <a:ext cx="35337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6510" y="365760"/>
            <a:ext cx="40303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7860" y="365760"/>
            <a:ext cx="528828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86760" y="365760"/>
            <a:ext cx="2569845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07235" y="365760"/>
            <a:ext cx="51295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01675" y="365760"/>
            <a:ext cx="77406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626235" y="365760"/>
            <a:ext cx="5890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7055" y="365760"/>
            <a:ext cx="54692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20850" y="365760"/>
            <a:ext cx="57016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54735" y="365760"/>
            <a:ext cx="703389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79550" y="365760"/>
            <a:ext cx="618426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86205" y="365760"/>
            <a:ext cx="63709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10005" y="365760"/>
            <a:ext cx="6523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89505" y="365760"/>
            <a:ext cx="436435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4560" y="365760"/>
            <a:ext cx="47542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61895" y="365760"/>
            <a:ext cx="42202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19960" y="365760"/>
            <a:ext cx="47034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24685" y="365760"/>
            <a:ext cx="529463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83995" y="365760"/>
            <a:ext cx="617601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55140" y="365760"/>
            <a:ext cx="563372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04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0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6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09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04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28825" y="365760"/>
            <a:ext cx="5086350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1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EAC7D-4248-425B-9A90-19D17D285B60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5F30E-81E2-4322-A239-C87991F9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1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959610" y="365760"/>
            <a:ext cx="522414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75940" y="365760"/>
            <a:ext cx="2992120" cy="3517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908050"/>
            <a:ext cx="8686800" cy="47548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ODS 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49145" y="365760"/>
            <a:ext cx="5045075" cy="79121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2"/>
          </p:nvPr>
        </p:nvSpPr>
        <p:spPr>
          <a:xfrm>
            <a:off x="228600" y="1347470"/>
            <a:ext cx="8686800" cy="4297680"/>
          </a:xfrm>
        </p:spPr>
      </p:sp>
      <p:sp>
        <p:nvSpPr>
          <p:cNvPr id="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r>
              <a:rPr lang="en-US" smtClean="0"/>
              <a:t>Footer</a:t>
            </a:r>
            <a:endParaRPr lang="en-US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Placeholder"/>
          <p:cNvSpPr>
            <a:spLocks noGrp="1"/>
          </p:cNvSpPr>
          <p:nvPr>
            <p:ph type="title"/>
          </p:nvPr>
        </p:nvSpPr>
        <p:spPr>
          <a:xfrm>
            <a:off x="228600" y="36576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2" name="Text Placeholder 2"/>
          <p:cNvSpPr>
            <a:spLocks noGrp="1"/>
          </p:cNvSpPr>
          <p:nvPr>
            <p:ph type="body" idx="1"/>
          </p:nvPr>
        </p:nvSpPr>
        <p:spPr>
          <a:xfrm>
            <a:off x="228600" y="1572260"/>
            <a:ext cx="8686800" cy="4262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73" name="Date Placeholder"/>
          <p:cNvSpPr>
            <a:spLocks noGrp="1"/>
          </p:cNvSpPr>
          <p:nvPr>
            <p:ph type="dt" sz="half" idx="2"/>
          </p:nvPr>
        </p:nvSpPr>
        <p:spPr>
          <a:xfrm>
            <a:off x="2286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3498E-87CC-4A23-BEEE-F031EED1890F}" type="datetimeFigureOut">
              <a:rPr lang="en-US" smtClean="0"/>
              <a:pPr/>
              <a:t>3/13/2015</a:t>
            </a:fld>
            <a:endParaRPr lang="en-US"/>
          </a:p>
        </p:txBody>
      </p:sp>
      <p:sp>
        <p:nvSpPr>
          <p:cNvPr id="274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124200" y="589851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5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6781800" y="58985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EE3C8-DD8A-4868-B709-B7793AB481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 charset="0"/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slid4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492760"/>
            <a:ext cx="8686800" cy="18288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959485" y="2639060"/>
            <a:ext cx="7225030" cy="1209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Cascade High School (Everett</a:t>
            </a:r>
            <a:r>
              <a:rPr lang="en-US" smtClean="0"/>
              <a:t/>
            </a:r>
            <a:br>
              <a:rPr lang="en-US" smtClean="0"/>
            </a:br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School District)</a:t>
            </a:r>
            <a:endParaRPr lang="en-US" dirty="0"/>
          </a:p>
        </p:txBody>
      </p:sp>
      <p:sp>
        <p:nvSpPr>
          <p:cNvPr id="4" name="Textbox 2"/>
          <p:cNvSpPr txBox="1"/>
          <p:nvPr/>
        </p:nvSpPr>
        <p:spPr>
          <a:xfrm>
            <a:off x="4483735" y="391160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5" name="Textbox 3"/>
          <p:cNvSpPr txBox="1"/>
          <p:nvPr/>
        </p:nvSpPr>
        <p:spPr>
          <a:xfrm>
            <a:off x="1290955" y="4444365"/>
            <a:ext cx="656209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Highlights from the Healthy Youth Survey</a:t>
            </a:r>
            <a:endParaRPr lang="en-US" dirty="0"/>
          </a:p>
        </p:txBody>
      </p:sp>
      <p:sp>
        <p:nvSpPr>
          <p:cNvPr id="6" name="Textbox 4"/>
          <p:cNvSpPr txBox="1"/>
          <p:nvPr/>
        </p:nvSpPr>
        <p:spPr>
          <a:xfrm>
            <a:off x="3286125" y="4918710"/>
            <a:ext cx="2571750" cy="410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808080"/>
                </a:solidFill>
                <a:latin typeface="Helvetica"/>
              </a:rPr>
              <a:t>(March 1, 2015)</a:t>
            </a:r>
            <a:endParaRPr lang="en-US" dirty="0"/>
          </a:p>
        </p:txBody>
      </p:sp>
      <p:sp>
        <p:nvSpPr>
          <p:cNvPr id="7" name="Textbox 5"/>
          <p:cNvSpPr txBox="1"/>
          <p:nvPr/>
        </p:nvSpPr>
        <p:spPr>
          <a:xfrm>
            <a:off x="4483735" y="5393055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idx="7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17"/>
          <p:cNvSpPr txBox="1"/>
          <p:nvPr/>
        </p:nvSpPr>
        <p:spPr>
          <a:xfrm>
            <a:off x="2546350" y="365760"/>
            <a:ext cx="4050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53" name="gch2254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10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18"/>
          <p:cNvSpPr txBox="1"/>
          <p:nvPr/>
        </p:nvSpPr>
        <p:spPr>
          <a:xfrm>
            <a:off x="1848485" y="365760"/>
            <a:ext cx="5446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Illegal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illegal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 (not including alcohol, tobacco or marijuana)</a:t>
            </a:r>
            <a:endParaRPr lang="en-US" dirty="0"/>
          </a:p>
        </p:txBody>
      </p:sp>
      <p:pic>
        <p:nvPicPr>
          <p:cNvPr id="58" name="gch2255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11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19"/>
          <p:cNvSpPr txBox="1"/>
          <p:nvPr/>
        </p:nvSpPr>
        <p:spPr>
          <a:xfrm>
            <a:off x="2207895" y="365760"/>
            <a:ext cx="4728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Prescription Drug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prescription drugs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not prescribed to them in the past 30 days</a:t>
            </a:r>
            <a:endParaRPr lang="en-US" dirty="0"/>
          </a:p>
        </p:txBody>
      </p:sp>
      <p:pic>
        <p:nvPicPr>
          <p:cNvPr id="63" name="gch2255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12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20"/>
          <p:cNvSpPr txBox="1"/>
          <p:nvPr/>
        </p:nvSpPr>
        <p:spPr>
          <a:xfrm>
            <a:off x="1997075" y="365760"/>
            <a:ext cx="51498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Substance Use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drunk or high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68" name="gch2255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13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21"/>
          <p:cNvSpPr txBox="1"/>
          <p:nvPr/>
        </p:nvSpPr>
        <p:spPr>
          <a:xfrm>
            <a:off x="1753235" y="365760"/>
            <a:ext cx="5637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Alcohol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at least one drink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3" name="gch2255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14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22"/>
          <p:cNvSpPr txBox="1"/>
          <p:nvPr/>
        </p:nvSpPr>
        <p:spPr>
          <a:xfrm>
            <a:off x="2178685" y="365760"/>
            <a:ext cx="4786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Marijuana Use on School 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school property in the past 30 days</a:t>
            </a:r>
            <a:endParaRPr lang="en-US" dirty="0"/>
          </a:p>
        </p:txBody>
      </p:sp>
      <p:pic>
        <p:nvPicPr>
          <p:cNvPr id="78" name="gch2255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15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23"/>
          <p:cNvSpPr txBox="1"/>
          <p:nvPr/>
        </p:nvSpPr>
        <p:spPr>
          <a:xfrm>
            <a:off x="1755140" y="365760"/>
            <a:ext cx="56330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Enjoyment of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"often" or "almost always" enjoying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being at school in the past year</a:t>
            </a:r>
            <a:endParaRPr lang="en-US" dirty="0"/>
          </a:p>
        </p:txBody>
      </p:sp>
      <p:pic>
        <p:nvPicPr>
          <p:cNvPr id="83" name="gch2255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16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24"/>
          <p:cNvSpPr txBox="1"/>
          <p:nvPr/>
        </p:nvSpPr>
        <p:spPr>
          <a:xfrm>
            <a:off x="2383155" y="365760"/>
            <a:ext cx="43770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Skipping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skipping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1 or more whole days of school in the past 4 weeks</a:t>
            </a:r>
            <a:endParaRPr lang="en-US" dirty="0"/>
          </a:p>
        </p:txBody>
      </p:sp>
      <p:pic>
        <p:nvPicPr>
          <p:cNvPr id="88" name="gch2255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17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25"/>
          <p:cNvSpPr txBox="1"/>
          <p:nvPr/>
        </p:nvSpPr>
        <p:spPr>
          <a:xfrm>
            <a:off x="2684145" y="365760"/>
            <a:ext cx="37757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bullied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93" name="gch2255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18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26"/>
          <p:cNvSpPr txBox="1"/>
          <p:nvPr/>
        </p:nvSpPr>
        <p:spPr>
          <a:xfrm>
            <a:off x="1811655" y="365760"/>
            <a:ext cx="552069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School Tries to Stop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teachers or other adults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“almost always” or “often” try to stop bullying</a:t>
            </a:r>
            <a:endParaRPr lang="en-US" dirty="0"/>
          </a:p>
        </p:txBody>
      </p:sp>
      <p:pic>
        <p:nvPicPr>
          <p:cNvPr id="98" name="gch2255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19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/>
          <p:nvPr/>
        </p:nvSpPr>
        <p:spPr>
          <a:xfrm>
            <a:off x="4483735" y="365760"/>
            <a:ext cx="17589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 </a:t>
            </a:r>
            <a:endParaRPr lang="en-US" dirty="0"/>
          </a:p>
        </p:txBody>
      </p:sp>
      <p:sp>
        <p:nvSpPr>
          <p:cNvPr id="11" name="Textbox 7"/>
          <p:cNvSpPr txBox="1"/>
          <p:nvPr/>
        </p:nvSpPr>
        <p:spPr>
          <a:xfrm>
            <a:off x="1985645" y="1089025"/>
            <a:ext cx="5171440" cy="604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Helvetica"/>
              </a:rPr>
              <a:t>Student Participation</a:t>
            </a:r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3399790" y="2011045"/>
            <a:ext cx="2343785" cy="469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Space</a:t>
            </a:r>
            <a:endParaRPr lang="en-US" dirty="0"/>
          </a:p>
        </p:txBody>
      </p:sp>
      <p:sp>
        <p:nvSpPr>
          <p:cNvPr id="13" name="Textbox 9"/>
          <p:cNvSpPr txBox="1"/>
          <p:nvPr/>
        </p:nvSpPr>
        <p:spPr>
          <a:xfrm>
            <a:off x="990600" y="2797810"/>
            <a:ext cx="6908165" cy="3284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341 (80%) of Grade 10 students</a:t>
            </a:r>
          </a:p>
          <a:p>
            <a:pPr marL="685800" lvl="1" indent="-342900">
              <a:buClr>
                <a:schemeClr val="tx1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Helvetica"/>
              </a:rPr>
              <a:t>261 (58%) of Grade 12 students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  <a:p>
            <a:pPr marL="685800" lvl="1" indent="-342900">
              <a:buClr>
                <a:srgbClr val="FFFFFF"/>
              </a:buClr>
              <a:buFont typeface="Times New Roman Uni"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/>
              </a:rPr>
              <a:t>Blank Line</a:t>
            </a:r>
          </a:p>
        </p:txBody>
      </p:sp>
      <p:sp>
        <p:nvSpPr>
          <p:cNvPr id="14" name="Footnote 1"/>
          <p:cNvSpPr>
            <a:spLocks noGrp="1"/>
          </p:cNvSpPr>
          <p:nvPr>
            <p:ph type="ftr" idx="5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idx="6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27"/>
          <p:cNvSpPr txBox="1"/>
          <p:nvPr/>
        </p:nvSpPr>
        <p:spPr>
          <a:xfrm>
            <a:off x="1451610" y="365760"/>
            <a:ext cx="6240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Know How to Report Bullying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know how to report bullying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3" name="gch2255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20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28"/>
          <p:cNvSpPr txBox="1"/>
          <p:nvPr/>
        </p:nvSpPr>
        <p:spPr>
          <a:xfrm>
            <a:off x="2059940" y="365760"/>
            <a:ext cx="502348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Feeling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feel safe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08" name="gch2256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21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29"/>
          <p:cNvSpPr txBox="1"/>
          <p:nvPr/>
        </p:nvSpPr>
        <p:spPr>
          <a:xfrm>
            <a:off x="1631950" y="365760"/>
            <a:ext cx="588010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Weapon Carrying at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carrying a weapon on school property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13" name="gch2256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22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box 30"/>
          <p:cNvSpPr txBox="1"/>
          <p:nvPr/>
        </p:nvSpPr>
        <p:spPr>
          <a:xfrm>
            <a:off x="1958975" y="365760"/>
            <a:ext cx="522541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Opportunities for School Involvement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they have lots of chances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for involvement in school activities</a:t>
            </a:r>
            <a:endParaRPr lang="en-US" dirty="0"/>
          </a:p>
        </p:txBody>
      </p:sp>
      <p:pic>
        <p:nvPicPr>
          <p:cNvPr id="118" name="gch2256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23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box 31"/>
          <p:cNvSpPr txBox="1"/>
          <p:nvPr/>
        </p:nvSpPr>
        <p:spPr>
          <a:xfrm>
            <a:off x="2229485" y="365760"/>
            <a:ext cx="46843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Physical Fighting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in a physical fight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23" name="gch2256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24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2"/>
          <p:cNvSpPr txBox="1"/>
          <p:nvPr/>
        </p:nvSpPr>
        <p:spPr>
          <a:xfrm>
            <a:off x="1737360" y="365760"/>
            <a:ext cx="5669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Students Can Problem Solve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they possess problem solving skills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28" name="gch2256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25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33"/>
          <p:cNvSpPr txBox="1"/>
          <p:nvPr/>
        </p:nvSpPr>
        <p:spPr>
          <a:xfrm>
            <a:off x="2139315" y="365760"/>
            <a:ext cx="486537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Gang Membership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members of a gang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133" name="gch2256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26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4"/>
          <p:cNvSpPr txBox="1"/>
          <p:nvPr/>
        </p:nvSpPr>
        <p:spPr>
          <a:xfrm>
            <a:off x="2134235" y="365760"/>
            <a:ext cx="4874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Walking/Biking To or From School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walking or riding a bicycle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to or from school during an average week</a:t>
            </a:r>
            <a:endParaRPr lang="en-US" dirty="0"/>
          </a:p>
        </p:txBody>
      </p:sp>
      <p:pic>
        <p:nvPicPr>
          <p:cNvPr id="138" name="gch2256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27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box 35"/>
          <p:cNvSpPr txBox="1"/>
          <p:nvPr/>
        </p:nvSpPr>
        <p:spPr>
          <a:xfrm>
            <a:off x="2281555" y="365760"/>
            <a:ext cx="4580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Eating Breakfast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eating breakfast today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43" name="gch2256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28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36"/>
          <p:cNvSpPr txBox="1"/>
          <p:nvPr/>
        </p:nvSpPr>
        <p:spPr>
          <a:xfrm>
            <a:off x="2112645" y="365760"/>
            <a:ext cx="4918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Sleep on a School Night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sleeping less than 8 hours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on an average school night</a:t>
            </a:r>
            <a:endParaRPr lang="en-US" dirty="0"/>
          </a:p>
        </p:txBody>
      </p:sp>
      <p:pic>
        <p:nvPicPr>
          <p:cNvPr id="148" name="gch2256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29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424430" y="365760"/>
            <a:ext cx="429450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smoking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30 days</a:t>
            </a:r>
            <a:endParaRPr lang="en-US" dirty="0"/>
          </a:p>
        </p:txBody>
      </p:sp>
      <p:pic>
        <p:nvPicPr>
          <p:cNvPr id="18" name="gch2254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box 37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Drinking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drinking alcohol</a:t>
            </a:r>
            <a:endParaRPr lang="en-US" dirty="0"/>
          </a:p>
        </p:txBody>
      </p:sp>
      <p:pic>
        <p:nvPicPr>
          <p:cNvPr id="153" name="gch2256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30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8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Texting Driver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was texting or emailing</a:t>
            </a:r>
            <a:endParaRPr lang="en-US" dirty="0"/>
          </a:p>
        </p:txBody>
      </p:sp>
      <p:pic>
        <p:nvPicPr>
          <p:cNvPr id="158" name="gch225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31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box 39"/>
          <p:cNvSpPr txBox="1"/>
          <p:nvPr/>
        </p:nvSpPr>
        <p:spPr>
          <a:xfrm>
            <a:off x="1821815" y="365760"/>
            <a:ext cx="54997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Riding With a Recent Marijuana User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ridden in the past 30 days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with a driver who had been using marijuana</a:t>
            </a:r>
            <a:endParaRPr lang="en-US" dirty="0"/>
          </a:p>
        </p:txBody>
      </p:sp>
      <p:pic>
        <p:nvPicPr>
          <p:cNvPr id="163" name="gch225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32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40"/>
          <p:cNvSpPr txBox="1"/>
          <p:nvPr/>
        </p:nvSpPr>
        <p:spPr>
          <a:xfrm>
            <a:off x="716915" y="365760"/>
            <a:ext cx="770953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Sugar Sweetened Beverages Consumption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drinking sugar sweetened beverages 2 or more times a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68" name="gch225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33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box 41"/>
          <p:cNvSpPr txBox="1"/>
          <p:nvPr/>
        </p:nvSpPr>
        <p:spPr>
          <a:xfrm>
            <a:off x="1314450" y="365760"/>
            <a:ext cx="65144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Excessive Television/Video Game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3 or more hours watching television,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playing video games or using the computer for fun on an average school day</a:t>
            </a:r>
            <a:endParaRPr lang="en-US" dirty="0"/>
          </a:p>
        </p:txBody>
      </p:sp>
      <p:pic>
        <p:nvPicPr>
          <p:cNvPr id="173" name="gch2257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34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box 42"/>
          <p:cNvSpPr txBox="1"/>
          <p:nvPr/>
        </p:nvSpPr>
        <p:spPr>
          <a:xfrm>
            <a:off x="1916430" y="365760"/>
            <a:ext cx="531114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60 Minutes of Physical Activity per Day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being physically active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60 minutes per day, 7 days a week</a:t>
            </a:r>
            <a:endParaRPr lang="en-US" dirty="0"/>
          </a:p>
        </p:txBody>
      </p:sp>
      <p:pic>
        <p:nvPicPr>
          <p:cNvPr id="178" name="gch2257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7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35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43"/>
          <p:cNvSpPr txBox="1"/>
          <p:nvPr/>
        </p:nvSpPr>
        <p:spPr>
          <a:xfrm>
            <a:off x="2804795" y="365760"/>
            <a:ext cx="35337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Obesity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are obese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(according to reported height and weight)</a:t>
            </a:r>
            <a:endParaRPr lang="en-US" dirty="0"/>
          </a:p>
        </p:txBody>
      </p:sp>
      <p:pic>
        <p:nvPicPr>
          <p:cNvPr id="183" name="gch2257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36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box 44"/>
          <p:cNvSpPr txBox="1"/>
          <p:nvPr/>
        </p:nvSpPr>
        <p:spPr>
          <a:xfrm>
            <a:off x="2556510" y="365760"/>
            <a:ext cx="40303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currently have asthma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188" name="gch2257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8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37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45"/>
          <p:cNvSpPr txBox="1"/>
          <p:nvPr/>
        </p:nvSpPr>
        <p:spPr>
          <a:xfrm>
            <a:off x="1927860" y="365760"/>
            <a:ext cx="528828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Activity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ever having sexual intercourse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their lifetime</a:t>
            </a:r>
            <a:endParaRPr lang="en-US" dirty="0"/>
          </a:p>
        </p:txBody>
      </p:sp>
      <p:pic>
        <p:nvPicPr>
          <p:cNvPr id="193" name="gch2257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19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38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46"/>
          <p:cNvSpPr txBox="1"/>
          <p:nvPr/>
        </p:nvSpPr>
        <p:spPr>
          <a:xfrm>
            <a:off x="3286760" y="365760"/>
            <a:ext cx="2569845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Sexual Orientation</a:t>
            </a:r>
            <a:endParaRPr lang="en-US" dirty="0"/>
          </a:p>
        </p:txBody>
      </p:sp>
      <p:pic>
        <p:nvPicPr>
          <p:cNvPr id="198" name="gch2257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19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39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1"/>
          <p:cNvSpPr txBox="1"/>
          <p:nvPr/>
        </p:nvSpPr>
        <p:spPr>
          <a:xfrm>
            <a:off x="2007235" y="365760"/>
            <a:ext cx="51295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E-Cigarette Smoking or Vaping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using an electronic cigarette,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e-cig or vape pen in the past 30 days</a:t>
            </a:r>
            <a:endParaRPr lang="en-US" dirty="0"/>
          </a:p>
        </p:txBody>
      </p:sp>
      <p:pic>
        <p:nvPicPr>
          <p:cNvPr id="23" name="gch2254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47"/>
          <p:cNvSpPr txBox="1"/>
          <p:nvPr/>
        </p:nvSpPr>
        <p:spPr>
          <a:xfrm>
            <a:off x="701675" y="365760"/>
            <a:ext cx="77406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Sexual Abuse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been in a in a situation where someone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made them engage in kissing, sexual touch or sexual intercourse when they did not want to</a:t>
            </a:r>
            <a:endParaRPr lang="en-US" dirty="0"/>
          </a:p>
        </p:txBody>
      </p:sp>
      <p:pic>
        <p:nvPicPr>
          <p:cNvPr id="203" name="gch2257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0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40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48"/>
          <p:cNvSpPr txBox="1"/>
          <p:nvPr/>
        </p:nvSpPr>
        <p:spPr>
          <a:xfrm>
            <a:off x="1626235" y="365760"/>
            <a:ext cx="5890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Access to Dental Care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visiting a dentist for a routine checkup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08" name="gch2258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0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41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box 49"/>
          <p:cNvSpPr txBox="1"/>
          <p:nvPr/>
        </p:nvSpPr>
        <p:spPr>
          <a:xfrm>
            <a:off x="1837055" y="365760"/>
            <a:ext cx="54692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Depression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experiencing depressive feelings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3" name="gch2258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42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50"/>
          <p:cNvSpPr txBox="1"/>
          <p:nvPr/>
        </p:nvSpPr>
        <p:spPr>
          <a:xfrm>
            <a:off x="1720850" y="365760"/>
            <a:ext cx="57016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Contemplation of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seriously considered suicide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the past year</a:t>
            </a:r>
            <a:endParaRPr lang="en-US" dirty="0"/>
          </a:p>
        </p:txBody>
      </p:sp>
      <p:pic>
        <p:nvPicPr>
          <p:cNvPr id="218" name="gch2258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1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43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box 51"/>
          <p:cNvSpPr txBox="1"/>
          <p:nvPr/>
        </p:nvSpPr>
        <p:spPr>
          <a:xfrm>
            <a:off x="1054735" y="365760"/>
            <a:ext cx="703389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Someone in Community to Talk To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an adult in their neighborhood or community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they can talk to about something important</a:t>
            </a:r>
            <a:endParaRPr lang="en-US" dirty="0"/>
          </a:p>
        </p:txBody>
      </p:sp>
      <p:pic>
        <p:nvPicPr>
          <p:cNvPr id="223" name="gch22583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44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box 52"/>
          <p:cNvSpPr txBox="1"/>
          <p:nvPr/>
        </p:nvSpPr>
        <p:spPr>
          <a:xfrm>
            <a:off x="1479550" y="365760"/>
            <a:ext cx="618426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drinking is "very wrong"</a:t>
            </a:r>
            <a:endParaRPr lang="en-US" dirty="0"/>
          </a:p>
        </p:txBody>
      </p:sp>
      <p:pic>
        <p:nvPicPr>
          <p:cNvPr id="228" name="gch2258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45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53"/>
          <p:cNvSpPr txBox="1"/>
          <p:nvPr/>
        </p:nvSpPr>
        <p:spPr>
          <a:xfrm>
            <a:off x="1386205" y="365760"/>
            <a:ext cx="63709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smoking is "very wrong"</a:t>
            </a:r>
            <a:endParaRPr lang="en-US" dirty="0"/>
          </a:p>
        </p:txBody>
      </p:sp>
      <p:pic>
        <p:nvPicPr>
          <p:cNvPr id="233" name="gch2258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46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box 54"/>
          <p:cNvSpPr txBox="1"/>
          <p:nvPr/>
        </p:nvSpPr>
        <p:spPr>
          <a:xfrm>
            <a:off x="1310005" y="365760"/>
            <a:ext cx="6523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Perception of Neighborhood Norms -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that adults in their neighborhood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think youth marijuana use is "very wrong"</a:t>
            </a:r>
            <a:endParaRPr lang="en-US" dirty="0"/>
          </a:p>
        </p:txBody>
      </p:sp>
      <p:pic>
        <p:nvPicPr>
          <p:cNvPr id="238" name="gch2258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47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box 55"/>
          <p:cNvSpPr txBox="1"/>
          <p:nvPr/>
        </p:nvSpPr>
        <p:spPr>
          <a:xfrm>
            <a:off x="2389505" y="365760"/>
            <a:ext cx="436435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alcohol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3" name="gch2258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48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56"/>
          <p:cNvSpPr txBox="1"/>
          <p:nvPr/>
        </p:nvSpPr>
        <p:spPr>
          <a:xfrm>
            <a:off x="2194560" y="365760"/>
            <a:ext cx="47542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cigarettes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48" name="gch2258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49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2"/>
          <p:cNvSpPr txBox="1"/>
          <p:nvPr/>
        </p:nvSpPr>
        <p:spPr>
          <a:xfrm>
            <a:off x="2461895" y="365760"/>
            <a:ext cx="42202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drunk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more than a sip of alcohol</a:t>
            </a:r>
            <a:endParaRPr lang="en-US" dirty="0"/>
          </a:p>
        </p:txBody>
      </p:sp>
      <p:pic>
        <p:nvPicPr>
          <p:cNvPr id="28" name="gch22544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5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box 57"/>
          <p:cNvSpPr txBox="1"/>
          <p:nvPr/>
        </p:nvSpPr>
        <p:spPr>
          <a:xfrm>
            <a:off x="2219960" y="365760"/>
            <a:ext cx="47034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Availability of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would be "very hard" to get</a:t>
            </a:r>
            <a:endParaRPr lang="en-US" dirty="0"/>
          </a:p>
        </p:txBody>
      </p:sp>
      <p:pic>
        <p:nvPicPr>
          <p:cNvPr id="253" name="gch22589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50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box 58"/>
          <p:cNvSpPr txBox="1"/>
          <p:nvPr/>
        </p:nvSpPr>
        <p:spPr>
          <a:xfrm>
            <a:off x="1924685" y="365760"/>
            <a:ext cx="529463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drinking alcohol daily</a:t>
            </a:r>
            <a:endParaRPr lang="en-US" dirty="0"/>
          </a:p>
        </p:txBody>
      </p:sp>
      <p:pic>
        <p:nvPicPr>
          <p:cNvPr id="258" name="gch2259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5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51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box 59"/>
          <p:cNvSpPr txBox="1"/>
          <p:nvPr/>
        </p:nvSpPr>
        <p:spPr>
          <a:xfrm>
            <a:off x="1483995" y="365760"/>
            <a:ext cx="617601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Cigarette Smoking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smoking a pack or more a day</a:t>
            </a:r>
            <a:endParaRPr lang="en-US" dirty="0"/>
          </a:p>
        </p:txBody>
      </p:sp>
      <p:pic>
        <p:nvPicPr>
          <p:cNvPr id="263" name="gch2259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52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box 60"/>
          <p:cNvSpPr txBox="1"/>
          <p:nvPr/>
        </p:nvSpPr>
        <p:spPr>
          <a:xfrm>
            <a:off x="1755140" y="365760"/>
            <a:ext cx="563372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Perceived Risk of Regular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"great risk" of harm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from using marijuana at least once or twice a week</a:t>
            </a:r>
            <a:endParaRPr lang="en-US" dirty="0"/>
          </a:p>
        </p:txBody>
      </p:sp>
      <p:pic>
        <p:nvPicPr>
          <p:cNvPr id="268" name="gch2259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26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53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3"/>
          <p:cNvSpPr txBox="1"/>
          <p:nvPr/>
        </p:nvSpPr>
        <p:spPr>
          <a:xfrm>
            <a:off x="2028825" y="365760"/>
            <a:ext cx="5086350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Alcohol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a glass, can or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bottle of alcohol in the past 30 days</a:t>
            </a:r>
            <a:endParaRPr lang="en-US" dirty="0"/>
          </a:p>
        </p:txBody>
      </p:sp>
      <p:pic>
        <p:nvPicPr>
          <p:cNvPr id="33" name="gch22545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6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4"/>
          <p:cNvSpPr txBox="1"/>
          <p:nvPr/>
        </p:nvSpPr>
        <p:spPr>
          <a:xfrm>
            <a:off x="1959610" y="365760"/>
            <a:ext cx="522414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Current Binge Drinking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drunk 5 or more drinks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in a row in the past 2 weeks</a:t>
            </a:r>
            <a:endParaRPr lang="en-US" dirty="0"/>
          </a:p>
        </p:txBody>
      </p:sp>
      <p:pic>
        <p:nvPicPr>
          <p:cNvPr id="38" name="gch22546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3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7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5"/>
          <p:cNvSpPr txBox="1"/>
          <p:nvPr/>
        </p:nvSpPr>
        <p:spPr>
          <a:xfrm>
            <a:off x="3075940" y="365760"/>
            <a:ext cx="2992120" cy="3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Levels of Alcohol Use</a:t>
            </a:r>
            <a:endParaRPr lang="en-US" dirty="0"/>
          </a:p>
        </p:txBody>
      </p:sp>
      <p:pic>
        <p:nvPicPr>
          <p:cNvPr id="43" name="gch2254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908050"/>
            <a:ext cx="8686800" cy="4754880"/>
          </a:xfrm>
          <a:prstGeom prst="rect">
            <a:avLst/>
          </a:prstGeom>
        </p:spPr>
      </p:pic>
      <p:sp>
        <p:nvSpPr>
          <p:cNvPr id="44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8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6"/>
          <p:cNvSpPr txBox="1"/>
          <p:nvPr/>
        </p:nvSpPr>
        <p:spPr>
          <a:xfrm>
            <a:off x="2049145" y="365760"/>
            <a:ext cx="5045075" cy="791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Helvetica"/>
              </a:rPr>
              <a:t>Lifetime Marijuana Use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chemeClr val="tx1"/>
                </a:solidFill>
                <a:latin typeface="Helvetica"/>
              </a:rPr>
              <a:t>Percent of students who report having ever used marijuana</a:t>
            </a:r>
            <a:r>
              <a:rPr lang="en-US" smtClean="0"/>
              <a:t/>
            </a:r>
            <a:br>
              <a:rPr lang="en-US" smtClean="0"/>
            </a:br>
            <a:r>
              <a:rPr lang="en-US" sz="1500" dirty="0" smtClean="0">
                <a:solidFill>
                  <a:srgbClr val="FFFFFF"/>
                </a:solidFill>
                <a:latin typeface="Helvetica"/>
              </a:rPr>
              <a:t>|</a:t>
            </a:r>
            <a:endParaRPr lang="en-US" dirty="0"/>
          </a:p>
        </p:txBody>
      </p:sp>
      <p:pic>
        <p:nvPicPr>
          <p:cNvPr id="48" name="gch22548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347470"/>
            <a:ext cx="8686800" cy="4297680"/>
          </a:xfrm>
          <a:prstGeom prst="rect">
            <a:avLst/>
          </a:prstGeom>
        </p:spPr>
      </p:pic>
      <p:sp>
        <p:nvSpPr>
          <p:cNvPr id="49" name="Footnote 1"/>
          <p:cNvSpPr>
            <a:spLocks noGrp="1"/>
          </p:cNvSpPr>
          <p:nvPr>
            <p:ph type="ftr" idx="3"/>
          </p:nvPr>
        </p:nvSpPr>
        <p:spPr>
          <a:xfrm>
            <a:off x="2400300" y="5970270"/>
            <a:ext cx="4343400" cy="293370"/>
          </a:xfrm>
        </p:spPr>
        <p:txBody>
          <a:bodyPr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+mj-lt"/>
              </a:rPr>
              <a:t>Cascade High School (Everett School District)</a:t>
            </a:r>
            <a:r>
              <a:rPr lang="en-US" smtClean="0"/>
              <a:t/>
            </a:r>
            <a:br>
              <a:rPr lang="en-US" smtClean="0"/>
            </a:b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- Source: 2014 Healthy Youth Survey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0" name="Slide Number Placeholder 1"/>
          <p:cNvSpPr>
            <a:spLocks noGrp="1"/>
          </p:cNvSpPr>
          <p:nvPr>
            <p:ph type="sldNum" idx="4"/>
          </p:nvPr>
        </p:nvSpPr>
        <p:spPr>
          <a:xfrm>
            <a:off x="6743700" y="6131560"/>
            <a:ext cx="2171700" cy="132080"/>
          </a:xfrm>
        </p:spPr>
        <p:txBody>
          <a:bodyPr/>
          <a:lstStyle/>
          <a:p>
            <a:pPr algn="r"/>
            <a:fld id="{7ABEE3C8-DD8A-4868-B709-B7793AB4813F}" type="slidenum">
              <a:rPr lang="en-US" sz="900" dirty="0" smtClean="0">
                <a:solidFill>
                  <a:schemeClr val="tx1"/>
                </a:solidFill>
                <a:latin typeface="+mn-lt"/>
              </a:rPr>
              <a:t>9</a:t>
            </a:fld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DS Light">
  <a:themeElements>
    <a:clrScheme name="ODS Light">
      <a:dk1>
        <a:srgbClr val="000000"/>
      </a:dk1>
      <a:lt1>
        <a:srgbClr val="FFFFFF"/>
      </a:lt1>
      <a:dk2>
        <a:srgbClr val="646464"/>
      </a:dk2>
      <a:lt2>
        <a:srgbClr val="D8D8D8"/>
      </a:lt2>
      <a:accent1>
        <a:srgbClr val="3D5AAE"/>
      </a:accent1>
      <a:accent2>
        <a:srgbClr val="90B328"/>
      </a:accent2>
      <a:accent3>
        <a:srgbClr val="9D2E14"/>
      </a:accent3>
      <a:accent4>
        <a:srgbClr val="F8B93C"/>
      </a:accent4>
      <a:accent5>
        <a:srgbClr val="6590CD"/>
      </a:accent5>
      <a:accent6>
        <a:srgbClr val="5E6C10"/>
      </a:accent6>
      <a:hlink>
        <a:srgbClr val="00709F"/>
      </a:hlink>
      <a:folHlink>
        <a:srgbClr val="7A40A6"/>
      </a:folHlink>
    </a:clrScheme>
    <a:fontScheme name="ODS Ligh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DS Light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Custom</PresentationFormat>
  <Paragraphs>171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ODS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SAS System</dc:title>
  <dc:creator>curtis</dc:creator>
  <cp:lastModifiedBy>Polk, Robert</cp:lastModifiedBy>
  <cp:revision>1</cp:revision>
  <dcterms:created xsi:type="dcterms:W3CDTF">2015-02-26T14:39:00Z</dcterms:created>
  <dcterms:modified xsi:type="dcterms:W3CDTF">2015-03-13T22:52:24Z</dcterms:modified>
</cp:coreProperties>
</file>